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omments/modernComment_149_88222F9C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8" r:id="rId1"/>
  </p:sldMasterIdLst>
  <p:notesMasterIdLst>
    <p:notesMasterId r:id="rId15"/>
  </p:notesMasterIdLst>
  <p:sldIdLst>
    <p:sldId id="256" r:id="rId2"/>
    <p:sldId id="323" r:id="rId3"/>
    <p:sldId id="319" r:id="rId4"/>
    <p:sldId id="320" r:id="rId5"/>
    <p:sldId id="326" r:id="rId6"/>
    <p:sldId id="333" r:id="rId7"/>
    <p:sldId id="328" r:id="rId8"/>
    <p:sldId id="329" r:id="rId9"/>
    <p:sldId id="331" r:id="rId10"/>
    <p:sldId id="332" r:id="rId11"/>
    <p:sldId id="330" r:id="rId12"/>
    <p:sldId id="324" r:id="rId13"/>
    <p:sldId id="29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406249-0CE9-434F-AE18-0C6AE320BB0C}">
          <p14:sldIdLst>
            <p14:sldId id="256"/>
            <p14:sldId id="323"/>
            <p14:sldId id="319"/>
            <p14:sldId id="320"/>
            <p14:sldId id="326"/>
            <p14:sldId id="333"/>
            <p14:sldId id="328"/>
            <p14:sldId id="329"/>
            <p14:sldId id="331"/>
            <p14:sldId id="332"/>
            <p14:sldId id="330"/>
            <p14:sldId id="324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F8CFE7-6402-C3A1-8B5F-9F4D7DF5D09A}" name="satou.bantanhi@outlook.com" initials="s" userId="03df1ef602af788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7C7165-6FC9-45F7-9184-7710B3D94CC0}">
  <a:tblStyle styleId="{A37C7165-6FC9-45F7-9184-7710B3D94CC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3917ED7-A55D-42D4-BDAE-4CCF42DBA36E}" styleName="Table_1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EF4E7"/>
          </a:solidFill>
        </a:fill>
      </a:tcStyle>
    </a:wholeTbl>
    <a:band1H>
      <a:tcTxStyle b="off" i="off"/>
      <a:tcStyle>
        <a:tcBdr/>
        <a:fill>
          <a:solidFill>
            <a:srgbClr val="DBE9CB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BE9CB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3987" autoAdjust="0"/>
  </p:normalViewPr>
  <p:slideViewPr>
    <p:cSldViewPr snapToGrid="0" snapToObjects="1">
      <p:cViewPr varScale="1">
        <p:scale>
          <a:sx n="82" d="100"/>
          <a:sy n="82" d="100"/>
        </p:scale>
        <p:origin x="62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49_88222F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97F339-6438-4763-BCDC-3E835B0E7B58}" authorId="{ABF8CFE7-6402-C3A1-8B5F-9F4D7DF5D09A}" created="2022-11-16T13:59:45.77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83941788" sldId="329"/>
      <ac:picMk id="8" creationId="{67626630-7CF7-42D9-9CE6-5AB163474B2F}"/>
    </ac:deMkLst>
    <p188:txBody>
      <a:bodyPr/>
      <a:lstStyle/>
      <a:p>
        <a:r>
          <a:rPr lang="en-US"/>
          <a:t>shoul we add a  COVID-19 case-fatality rate since we have a the COVID-19 mortality rate?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1761D7-A9E7-4B2D-A81B-C811FDB3DC0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546640-82EC-4545-ABC2-4753755BB3F4}">
      <dgm:prSet phldrT="[Text]"/>
      <dgm:spPr/>
      <dgm:t>
        <a:bodyPr/>
        <a:lstStyle/>
        <a:p>
          <a:r>
            <a:rPr lang="en-US" dirty="0"/>
            <a:t>PM25</a:t>
          </a:r>
        </a:p>
      </dgm:t>
    </dgm:pt>
    <dgm:pt modelId="{EE4BB408-17CC-4C9A-A448-E4B98EA44E72}" type="parTrans" cxnId="{198B851A-D237-481A-8874-7FD11BDD2B25}">
      <dgm:prSet/>
      <dgm:spPr/>
      <dgm:t>
        <a:bodyPr/>
        <a:lstStyle/>
        <a:p>
          <a:endParaRPr lang="en-US"/>
        </a:p>
      </dgm:t>
    </dgm:pt>
    <dgm:pt modelId="{CF22A7E8-D961-41C1-8D62-C37E52482F4D}" type="sibTrans" cxnId="{198B851A-D237-481A-8874-7FD11BDD2B25}">
      <dgm:prSet/>
      <dgm:spPr/>
      <dgm:t>
        <a:bodyPr/>
        <a:lstStyle/>
        <a:p>
          <a:endParaRPr lang="en-US"/>
        </a:p>
      </dgm:t>
    </dgm:pt>
    <dgm:pt modelId="{DADAD9CF-697E-4B67-9728-E4CA7D0F3BF9}">
      <dgm:prSet phldrT="[Text]"/>
      <dgm:spPr/>
      <dgm:t>
        <a:bodyPr/>
        <a:lstStyle/>
        <a:p>
          <a:r>
            <a:rPr lang="en-US" dirty="0"/>
            <a:t>Harmful to health </a:t>
          </a:r>
        </a:p>
      </dgm:t>
    </dgm:pt>
    <dgm:pt modelId="{A60FEB28-1421-47AF-BA2D-364AF73E5EC1}" type="parTrans" cxnId="{B5DD2BC0-38FF-4183-8A28-CE8794C6F5BA}">
      <dgm:prSet/>
      <dgm:spPr/>
      <dgm:t>
        <a:bodyPr/>
        <a:lstStyle/>
        <a:p>
          <a:endParaRPr lang="en-US"/>
        </a:p>
      </dgm:t>
    </dgm:pt>
    <dgm:pt modelId="{C3E47294-72F2-4E1B-AFB9-D039E4D78F6A}" type="sibTrans" cxnId="{B5DD2BC0-38FF-4183-8A28-CE8794C6F5BA}">
      <dgm:prSet/>
      <dgm:spPr/>
      <dgm:t>
        <a:bodyPr/>
        <a:lstStyle/>
        <a:p>
          <a:endParaRPr lang="en-US"/>
        </a:p>
      </dgm:t>
    </dgm:pt>
    <dgm:pt modelId="{B4041BE3-F4AC-4440-8AD8-F4BC3DAE4AEF}">
      <dgm:prSet phldrT="[Text]"/>
      <dgm:spPr/>
      <dgm:t>
        <a:bodyPr/>
        <a:lstStyle/>
        <a:p>
          <a:r>
            <a:rPr lang="en-US" dirty="0"/>
            <a:t>Can worsen covid infection in victims</a:t>
          </a:r>
        </a:p>
      </dgm:t>
    </dgm:pt>
    <dgm:pt modelId="{38953A67-1834-42D7-B32C-A096891BA000}" type="parTrans" cxnId="{CF3593B4-B082-4C3B-8FD8-067CE61D95B6}">
      <dgm:prSet/>
      <dgm:spPr/>
      <dgm:t>
        <a:bodyPr/>
        <a:lstStyle/>
        <a:p>
          <a:endParaRPr lang="en-US"/>
        </a:p>
      </dgm:t>
    </dgm:pt>
    <dgm:pt modelId="{DF7C2288-3CDD-4938-993A-EE7B0206B04B}" type="sibTrans" cxnId="{CF3593B4-B082-4C3B-8FD8-067CE61D95B6}">
      <dgm:prSet/>
      <dgm:spPr/>
      <dgm:t>
        <a:bodyPr/>
        <a:lstStyle/>
        <a:p>
          <a:endParaRPr lang="en-US"/>
        </a:p>
      </dgm:t>
    </dgm:pt>
    <dgm:pt modelId="{48EA036B-B722-48C8-BE2E-48F4CC7ECEF9}">
      <dgm:prSet phldrT="[Text]"/>
      <dgm:spPr/>
      <dgm:t>
        <a:bodyPr/>
        <a:lstStyle/>
        <a:p>
          <a:r>
            <a:rPr lang="en-US" dirty="0"/>
            <a:t>NOx</a:t>
          </a:r>
        </a:p>
      </dgm:t>
    </dgm:pt>
    <dgm:pt modelId="{CCE94ABC-FB4C-4AEC-BBB9-26404687CD2E}" type="parTrans" cxnId="{030A81B9-E2B1-43EE-8D0D-344B5680EC2D}">
      <dgm:prSet/>
      <dgm:spPr/>
      <dgm:t>
        <a:bodyPr/>
        <a:lstStyle/>
        <a:p>
          <a:endParaRPr lang="en-US"/>
        </a:p>
      </dgm:t>
    </dgm:pt>
    <dgm:pt modelId="{AADC906D-04EE-4FED-8BAD-E1AE658A4043}" type="sibTrans" cxnId="{030A81B9-E2B1-43EE-8D0D-344B5680EC2D}">
      <dgm:prSet/>
      <dgm:spPr/>
      <dgm:t>
        <a:bodyPr/>
        <a:lstStyle/>
        <a:p>
          <a:endParaRPr lang="en-US"/>
        </a:p>
      </dgm:t>
    </dgm:pt>
    <dgm:pt modelId="{EA4DBCA7-1C04-4DDD-90D4-7416E6465F89}">
      <dgm:prSet phldrT="[Text]"/>
      <dgm:spPr/>
      <dgm:t>
        <a:bodyPr/>
        <a:lstStyle/>
        <a:p>
          <a:r>
            <a:rPr lang="en-US" dirty="0"/>
            <a:t>Has significant effects on becoming infected by the virus</a:t>
          </a:r>
        </a:p>
      </dgm:t>
    </dgm:pt>
    <dgm:pt modelId="{1253DEBF-4B6D-4283-8F41-F01ED3301FB5}" type="parTrans" cxnId="{7F4B7E67-B178-4C46-9F0A-1337EBD36971}">
      <dgm:prSet/>
      <dgm:spPr/>
      <dgm:t>
        <a:bodyPr/>
        <a:lstStyle/>
        <a:p>
          <a:endParaRPr lang="en-US"/>
        </a:p>
      </dgm:t>
    </dgm:pt>
    <dgm:pt modelId="{5CE9E2F6-52C4-42E6-A3A1-8E6C1E4C8F65}" type="sibTrans" cxnId="{7F4B7E67-B178-4C46-9F0A-1337EBD36971}">
      <dgm:prSet/>
      <dgm:spPr/>
      <dgm:t>
        <a:bodyPr/>
        <a:lstStyle/>
        <a:p>
          <a:endParaRPr lang="en-US"/>
        </a:p>
      </dgm:t>
    </dgm:pt>
    <dgm:pt modelId="{0AFDEACC-C269-4725-87A7-464F2A83B314}">
      <dgm:prSet phldrT="[Text]"/>
      <dgm:spPr/>
      <dgm:t>
        <a:bodyPr/>
        <a:lstStyle/>
        <a:p>
          <a:r>
            <a:rPr lang="en-US" dirty="0"/>
            <a:t>OZONE</a:t>
          </a:r>
        </a:p>
      </dgm:t>
    </dgm:pt>
    <dgm:pt modelId="{0AD57CAD-3CB6-4779-8871-CD9759529D6A}" type="parTrans" cxnId="{24EA9C32-B733-4D45-A0C4-F23B7598ACE2}">
      <dgm:prSet/>
      <dgm:spPr/>
      <dgm:t>
        <a:bodyPr/>
        <a:lstStyle/>
        <a:p>
          <a:endParaRPr lang="en-US"/>
        </a:p>
      </dgm:t>
    </dgm:pt>
    <dgm:pt modelId="{48596EA1-127A-4448-9BE0-9BEF6811AEAE}" type="sibTrans" cxnId="{24EA9C32-B733-4D45-A0C4-F23B7598ACE2}">
      <dgm:prSet/>
      <dgm:spPr/>
      <dgm:t>
        <a:bodyPr/>
        <a:lstStyle/>
        <a:p>
          <a:endParaRPr lang="en-US"/>
        </a:p>
      </dgm:t>
    </dgm:pt>
    <dgm:pt modelId="{92A41AE2-1131-4FEF-89EF-6EE78615338F}">
      <dgm:prSet phldrT="[Text]"/>
      <dgm:spPr/>
      <dgm:t>
        <a:bodyPr/>
        <a:lstStyle/>
        <a:p>
          <a:r>
            <a:rPr lang="en-US" dirty="0"/>
            <a:t>Can worsen covid infection in victims</a:t>
          </a:r>
        </a:p>
      </dgm:t>
    </dgm:pt>
    <dgm:pt modelId="{74EC76C9-1212-459E-AE9A-D27A8212DBED}" type="parTrans" cxnId="{2947FC50-D86F-476A-96A2-35E9D8FEA498}">
      <dgm:prSet/>
      <dgm:spPr/>
      <dgm:t>
        <a:bodyPr/>
        <a:lstStyle/>
        <a:p>
          <a:endParaRPr lang="en-US"/>
        </a:p>
      </dgm:t>
    </dgm:pt>
    <dgm:pt modelId="{9DE8BF34-DC98-4BDA-B370-EC23AAF40389}" type="sibTrans" cxnId="{2947FC50-D86F-476A-96A2-35E9D8FEA498}">
      <dgm:prSet/>
      <dgm:spPr/>
      <dgm:t>
        <a:bodyPr/>
        <a:lstStyle/>
        <a:p>
          <a:endParaRPr lang="en-US"/>
        </a:p>
      </dgm:t>
    </dgm:pt>
    <dgm:pt modelId="{D5E899A1-03C1-4A46-BB5A-4CD2A35774BB}" type="pres">
      <dgm:prSet presAssocID="{BE1761D7-A9E7-4B2D-A81B-C811FDB3DC05}" presName="Name0" presStyleCnt="0">
        <dgm:presLayoutVars>
          <dgm:dir/>
          <dgm:animLvl val="lvl"/>
          <dgm:resizeHandles val="exact"/>
        </dgm:presLayoutVars>
      </dgm:prSet>
      <dgm:spPr/>
    </dgm:pt>
    <dgm:pt modelId="{B55B7EEC-C278-4C5C-A6B1-D14DCD27A544}" type="pres">
      <dgm:prSet presAssocID="{43546640-82EC-4545-ABC2-4753755BB3F4}" presName="composite" presStyleCnt="0"/>
      <dgm:spPr/>
    </dgm:pt>
    <dgm:pt modelId="{93FD5CB4-77D6-452D-A52A-529951A389BD}" type="pres">
      <dgm:prSet presAssocID="{43546640-82EC-4545-ABC2-4753755BB3F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EF17C69-8A31-48D8-BB36-5600BABD0E1A}" type="pres">
      <dgm:prSet presAssocID="{43546640-82EC-4545-ABC2-4753755BB3F4}" presName="desTx" presStyleLbl="alignAccFollowNode1" presStyleIdx="0" presStyleCnt="3">
        <dgm:presLayoutVars>
          <dgm:bulletEnabled val="1"/>
        </dgm:presLayoutVars>
      </dgm:prSet>
      <dgm:spPr/>
    </dgm:pt>
    <dgm:pt modelId="{8CB84FAE-BE75-49C7-955D-5663B4F3D98B}" type="pres">
      <dgm:prSet presAssocID="{CF22A7E8-D961-41C1-8D62-C37E52482F4D}" presName="space" presStyleCnt="0"/>
      <dgm:spPr/>
    </dgm:pt>
    <dgm:pt modelId="{BA24E0CD-F425-475D-A2ED-22BAE469C7AC}" type="pres">
      <dgm:prSet presAssocID="{48EA036B-B722-48C8-BE2E-48F4CC7ECEF9}" presName="composite" presStyleCnt="0"/>
      <dgm:spPr/>
    </dgm:pt>
    <dgm:pt modelId="{29FC8FB3-9381-40AD-83AF-48EAC6FB2651}" type="pres">
      <dgm:prSet presAssocID="{48EA036B-B722-48C8-BE2E-48F4CC7ECEF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CA296D9-04F3-4CD2-8ECB-011A90F4F4B9}" type="pres">
      <dgm:prSet presAssocID="{48EA036B-B722-48C8-BE2E-48F4CC7ECEF9}" presName="desTx" presStyleLbl="alignAccFollowNode1" presStyleIdx="1" presStyleCnt="3">
        <dgm:presLayoutVars>
          <dgm:bulletEnabled val="1"/>
        </dgm:presLayoutVars>
      </dgm:prSet>
      <dgm:spPr/>
    </dgm:pt>
    <dgm:pt modelId="{6C01B6C2-79D9-48B1-9DBF-3ED87717CB39}" type="pres">
      <dgm:prSet presAssocID="{AADC906D-04EE-4FED-8BAD-E1AE658A4043}" presName="space" presStyleCnt="0"/>
      <dgm:spPr/>
    </dgm:pt>
    <dgm:pt modelId="{C6393B13-6BE3-4F9C-A384-FBBF88E71BD4}" type="pres">
      <dgm:prSet presAssocID="{0AFDEACC-C269-4725-87A7-464F2A83B314}" presName="composite" presStyleCnt="0"/>
      <dgm:spPr/>
    </dgm:pt>
    <dgm:pt modelId="{CEE052DE-F356-431C-86B3-5C3041A17306}" type="pres">
      <dgm:prSet presAssocID="{0AFDEACC-C269-4725-87A7-464F2A83B31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E66D88F-0C7A-46B7-B0C4-8C77B0582086}" type="pres">
      <dgm:prSet presAssocID="{0AFDEACC-C269-4725-87A7-464F2A83B31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B2C6209-7C48-4DBE-8F0D-68E52A56DB03}" type="presOf" srcId="{48EA036B-B722-48C8-BE2E-48F4CC7ECEF9}" destId="{29FC8FB3-9381-40AD-83AF-48EAC6FB2651}" srcOrd="0" destOrd="0" presId="urn:microsoft.com/office/officeart/2005/8/layout/hList1"/>
    <dgm:cxn modelId="{579E7F0C-5F13-4F96-A6DA-8940D747FE8D}" type="presOf" srcId="{B4041BE3-F4AC-4440-8AD8-F4BC3DAE4AEF}" destId="{4EF17C69-8A31-48D8-BB36-5600BABD0E1A}" srcOrd="0" destOrd="1" presId="urn:microsoft.com/office/officeart/2005/8/layout/hList1"/>
    <dgm:cxn modelId="{198B851A-D237-481A-8874-7FD11BDD2B25}" srcId="{BE1761D7-A9E7-4B2D-A81B-C811FDB3DC05}" destId="{43546640-82EC-4545-ABC2-4753755BB3F4}" srcOrd="0" destOrd="0" parTransId="{EE4BB408-17CC-4C9A-A448-E4B98EA44E72}" sibTransId="{CF22A7E8-D961-41C1-8D62-C37E52482F4D}"/>
    <dgm:cxn modelId="{24EA9C32-B733-4D45-A0C4-F23B7598ACE2}" srcId="{BE1761D7-A9E7-4B2D-A81B-C811FDB3DC05}" destId="{0AFDEACC-C269-4725-87A7-464F2A83B314}" srcOrd="2" destOrd="0" parTransId="{0AD57CAD-3CB6-4779-8871-CD9759529D6A}" sibTransId="{48596EA1-127A-4448-9BE0-9BEF6811AEAE}"/>
    <dgm:cxn modelId="{7F4B7E67-B178-4C46-9F0A-1337EBD36971}" srcId="{48EA036B-B722-48C8-BE2E-48F4CC7ECEF9}" destId="{EA4DBCA7-1C04-4DDD-90D4-7416E6465F89}" srcOrd="0" destOrd="0" parTransId="{1253DEBF-4B6D-4283-8F41-F01ED3301FB5}" sibTransId="{5CE9E2F6-52C4-42E6-A3A1-8E6C1E4C8F65}"/>
    <dgm:cxn modelId="{3FEE6550-3C45-41A3-BA57-B64D34271D03}" type="presOf" srcId="{BE1761D7-A9E7-4B2D-A81B-C811FDB3DC05}" destId="{D5E899A1-03C1-4A46-BB5A-4CD2A35774BB}" srcOrd="0" destOrd="0" presId="urn:microsoft.com/office/officeart/2005/8/layout/hList1"/>
    <dgm:cxn modelId="{2947FC50-D86F-476A-96A2-35E9D8FEA498}" srcId="{0AFDEACC-C269-4725-87A7-464F2A83B314}" destId="{92A41AE2-1131-4FEF-89EF-6EE78615338F}" srcOrd="0" destOrd="0" parTransId="{74EC76C9-1212-459E-AE9A-D27A8212DBED}" sibTransId="{9DE8BF34-DC98-4BDA-B370-EC23AAF40389}"/>
    <dgm:cxn modelId="{497F6687-EE1E-4E81-B71B-A935C64CCC94}" type="presOf" srcId="{43546640-82EC-4545-ABC2-4753755BB3F4}" destId="{93FD5CB4-77D6-452D-A52A-529951A389BD}" srcOrd="0" destOrd="0" presId="urn:microsoft.com/office/officeart/2005/8/layout/hList1"/>
    <dgm:cxn modelId="{CF3593B4-B082-4C3B-8FD8-067CE61D95B6}" srcId="{43546640-82EC-4545-ABC2-4753755BB3F4}" destId="{B4041BE3-F4AC-4440-8AD8-F4BC3DAE4AEF}" srcOrd="1" destOrd="0" parTransId="{38953A67-1834-42D7-B32C-A096891BA000}" sibTransId="{DF7C2288-3CDD-4938-993A-EE7B0206B04B}"/>
    <dgm:cxn modelId="{582B1FB9-D2E8-441C-8315-4839DC7D1FE2}" type="presOf" srcId="{92A41AE2-1131-4FEF-89EF-6EE78615338F}" destId="{BE66D88F-0C7A-46B7-B0C4-8C77B0582086}" srcOrd="0" destOrd="0" presId="urn:microsoft.com/office/officeart/2005/8/layout/hList1"/>
    <dgm:cxn modelId="{030A81B9-E2B1-43EE-8D0D-344B5680EC2D}" srcId="{BE1761D7-A9E7-4B2D-A81B-C811FDB3DC05}" destId="{48EA036B-B722-48C8-BE2E-48F4CC7ECEF9}" srcOrd="1" destOrd="0" parTransId="{CCE94ABC-FB4C-4AEC-BBB9-26404687CD2E}" sibTransId="{AADC906D-04EE-4FED-8BAD-E1AE658A4043}"/>
    <dgm:cxn modelId="{319E0DBA-699E-49FA-86BB-1A4F50610A54}" type="presOf" srcId="{0AFDEACC-C269-4725-87A7-464F2A83B314}" destId="{CEE052DE-F356-431C-86B3-5C3041A17306}" srcOrd="0" destOrd="0" presId="urn:microsoft.com/office/officeart/2005/8/layout/hList1"/>
    <dgm:cxn modelId="{B5DD2BC0-38FF-4183-8A28-CE8794C6F5BA}" srcId="{43546640-82EC-4545-ABC2-4753755BB3F4}" destId="{DADAD9CF-697E-4B67-9728-E4CA7D0F3BF9}" srcOrd="0" destOrd="0" parTransId="{A60FEB28-1421-47AF-BA2D-364AF73E5EC1}" sibTransId="{C3E47294-72F2-4E1B-AFB9-D039E4D78F6A}"/>
    <dgm:cxn modelId="{65E52FD9-58A6-4AEC-A218-EF79C3615912}" type="presOf" srcId="{EA4DBCA7-1C04-4DDD-90D4-7416E6465F89}" destId="{1CA296D9-04F3-4CD2-8ECB-011A90F4F4B9}" srcOrd="0" destOrd="0" presId="urn:microsoft.com/office/officeart/2005/8/layout/hList1"/>
    <dgm:cxn modelId="{91AFB5E0-4872-4BCB-940C-AB5398EE5078}" type="presOf" srcId="{DADAD9CF-697E-4B67-9728-E4CA7D0F3BF9}" destId="{4EF17C69-8A31-48D8-BB36-5600BABD0E1A}" srcOrd="0" destOrd="0" presId="urn:microsoft.com/office/officeart/2005/8/layout/hList1"/>
    <dgm:cxn modelId="{40271157-CDE0-4FBD-8C43-87E726EA9448}" type="presParOf" srcId="{D5E899A1-03C1-4A46-BB5A-4CD2A35774BB}" destId="{B55B7EEC-C278-4C5C-A6B1-D14DCD27A544}" srcOrd="0" destOrd="0" presId="urn:microsoft.com/office/officeart/2005/8/layout/hList1"/>
    <dgm:cxn modelId="{9EB98209-E0F5-4C1D-A6A7-BC65575659AD}" type="presParOf" srcId="{B55B7EEC-C278-4C5C-A6B1-D14DCD27A544}" destId="{93FD5CB4-77D6-452D-A52A-529951A389BD}" srcOrd="0" destOrd="0" presId="urn:microsoft.com/office/officeart/2005/8/layout/hList1"/>
    <dgm:cxn modelId="{7E66442A-546F-4B2F-A759-15E3C564C2B8}" type="presParOf" srcId="{B55B7EEC-C278-4C5C-A6B1-D14DCD27A544}" destId="{4EF17C69-8A31-48D8-BB36-5600BABD0E1A}" srcOrd="1" destOrd="0" presId="urn:microsoft.com/office/officeart/2005/8/layout/hList1"/>
    <dgm:cxn modelId="{8571E095-B93C-4905-A6D3-23174AD45C0F}" type="presParOf" srcId="{D5E899A1-03C1-4A46-BB5A-4CD2A35774BB}" destId="{8CB84FAE-BE75-49C7-955D-5663B4F3D98B}" srcOrd="1" destOrd="0" presId="urn:microsoft.com/office/officeart/2005/8/layout/hList1"/>
    <dgm:cxn modelId="{18E57190-E2FB-427B-8CF4-AB776053DDBB}" type="presParOf" srcId="{D5E899A1-03C1-4A46-BB5A-4CD2A35774BB}" destId="{BA24E0CD-F425-475D-A2ED-22BAE469C7AC}" srcOrd="2" destOrd="0" presId="urn:microsoft.com/office/officeart/2005/8/layout/hList1"/>
    <dgm:cxn modelId="{750AF916-F51B-4457-A789-4056B5EDE0DF}" type="presParOf" srcId="{BA24E0CD-F425-475D-A2ED-22BAE469C7AC}" destId="{29FC8FB3-9381-40AD-83AF-48EAC6FB2651}" srcOrd="0" destOrd="0" presId="urn:microsoft.com/office/officeart/2005/8/layout/hList1"/>
    <dgm:cxn modelId="{93328217-0FBC-44C8-8A49-ED4130F6CD1F}" type="presParOf" srcId="{BA24E0CD-F425-475D-A2ED-22BAE469C7AC}" destId="{1CA296D9-04F3-4CD2-8ECB-011A90F4F4B9}" srcOrd="1" destOrd="0" presId="urn:microsoft.com/office/officeart/2005/8/layout/hList1"/>
    <dgm:cxn modelId="{429906AA-4B17-4489-B4A2-156134CD62FD}" type="presParOf" srcId="{D5E899A1-03C1-4A46-BB5A-4CD2A35774BB}" destId="{6C01B6C2-79D9-48B1-9DBF-3ED87717CB39}" srcOrd="3" destOrd="0" presId="urn:microsoft.com/office/officeart/2005/8/layout/hList1"/>
    <dgm:cxn modelId="{6C13387C-0111-405E-9D54-B1B33CD2D500}" type="presParOf" srcId="{D5E899A1-03C1-4A46-BB5A-4CD2A35774BB}" destId="{C6393B13-6BE3-4F9C-A384-FBBF88E71BD4}" srcOrd="4" destOrd="0" presId="urn:microsoft.com/office/officeart/2005/8/layout/hList1"/>
    <dgm:cxn modelId="{13778961-36E4-4565-9F76-5B1F4F4D955C}" type="presParOf" srcId="{C6393B13-6BE3-4F9C-A384-FBBF88E71BD4}" destId="{CEE052DE-F356-431C-86B3-5C3041A17306}" srcOrd="0" destOrd="0" presId="urn:microsoft.com/office/officeart/2005/8/layout/hList1"/>
    <dgm:cxn modelId="{38BD5D0C-7DCC-45F7-89DC-0250DE20F699}" type="presParOf" srcId="{C6393B13-6BE3-4F9C-A384-FBBF88E71BD4}" destId="{BE66D88F-0C7A-46B7-B0C4-8C77B058208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D5CB4-77D6-452D-A52A-529951A389BD}">
      <dsp:nvSpPr>
        <dsp:cNvPr id="0" name=""/>
        <dsp:cNvSpPr/>
      </dsp:nvSpPr>
      <dsp:spPr>
        <a:xfrm>
          <a:off x="2965" y="94477"/>
          <a:ext cx="2891605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PM25</a:t>
          </a:r>
        </a:p>
      </dsp:txBody>
      <dsp:txXfrm>
        <a:off x="2965" y="94477"/>
        <a:ext cx="2891605" cy="777600"/>
      </dsp:txXfrm>
    </dsp:sp>
    <dsp:sp modelId="{4EF17C69-8A31-48D8-BB36-5600BABD0E1A}">
      <dsp:nvSpPr>
        <dsp:cNvPr id="0" name=""/>
        <dsp:cNvSpPr/>
      </dsp:nvSpPr>
      <dsp:spPr>
        <a:xfrm>
          <a:off x="2965" y="872077"/>
          <a:ext cx="2891605" cy="2223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Harmful to health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Can worsen covid infection in victims</a:t>
          </a:r>
        </a:p>
      </dsp:txBody>
      <dsp:txXfrm>
        <a:off x="2965" y="872077"/>
        <a:ext cx="2891605" cy="2223450"/>
      </dsp:txXfrm>
    </dsp:sp>
    <dsp:sp modelId="{29FC8FB3-9381-40AD-83AF-48EAC6FB2651}">
      <dsp:nvSpPr>
        <dsp:cNvPr id="0" name=""/>
        <dsp:cNvSpPr/>
      </dsp:nvSpPr>
      <dsp:spPr>
        <a:xfrm>
          <a:off x="3299395" y="94477"/>
          <a:ext cx="2891605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NOx</a:t>
          </a:r>
        </a:p>
      </dsp:txBody>
      <dsp:txXfrm>
        <a:off x="3299395" y="94477"/>
        <a:ext cx="2891605" cy="777600"/>
      </dsp:txXfrm>
    </dsp:sp>
    <dsp:sp modelId="{1CA296D9-04F3-4CD2-8ECB-011A90F4F4B9}">
      <dsp:nvSpPr>
        <dsp:cNvPr id="0" name=""/>
        <dsp:cNvSpPr/>
      </dsp:nvSpPr>
      <dsp:spPr>
        <a:xfrm>
          <a:off x="3299395" y="872077"/>
          <a:ext cx="2891605" cy="2223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Has significant effects on becoming infected by the virus</a:t>
          </a:r>
        </a:p>
      </dsp:txBody>
      <dsp:txXfrm>
        <a:off x="3299395" y="872077"/>
        <a:ext cx="2891605" cy="2223450"/>
      </dsp:txXfrm>
    </dsp:sp>
    <dsp:sp modelId="{CEE052DE-F356-431C-86B3-5C3041A17306}">
      <dsp:nvSpPr>
        <dsp:cNvPr id="0" name=""/>
        <dsp:cNvSpPr/>
      </dsp:nvSpPr>
      <dsp:spPr>
        <a:xfrm>
          <a:off x="6595825" y="94477"/>
          <a:ext cx="2891605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OZONE</a:t>
          </a:r>
        </a:p>
      </dsp:txBody>
      <dsp:txXfrm>
        <a:off x="6595825" y="94477"/>
        <a:ext cx="2891605" cy="777600"/>
      </dsp:txXfrm>
    </dsp:sp>
    <dsp:sp modelId="{BE66D88F-0C7A-46B7-B0C4-8C77B0582086}">
      <dsp:nvSpPr>
        <dsp:cNvPr id="0" name=""/>
        <dsp:cNvSpPr/>
      </dsp:nvSpPr>
      <dsp:spPr>
        <a:xfrm>
          <a:off x="6595825" y="872077"/>
          <a:ext cx="2891605" cy="22234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Can worsen covid infection in victims</a:t>
          </a:r>
        </a:p>
      </dsp:txBody>
      <dsp:txXfrm>
        <a:off x="6595825" y="872077"/>
        <a:ext cx="2891605" cy="2223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01731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2" name="Google Shape;4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0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PM25  &amp; Ozone speed up the harm caused by the infection</a:t>
            </a:r>
          </a:p>
        </p:txBody>
      </p:sp>
    </p:spTree>
    <p:extLst>
      <p:ext uri="{BB962C8B-B14F-4D97-AF65-F5344CB8AC3E}">
        <p14:creationId xmlns:p14="http://schemas.microsoft.com/office/powerpoint/2010/main" val="464739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no commonly accepted precise definition of an EJ community in governmental agencies or in environmental or social justice groups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Studies have shown poorer people tend to be more prone to it than richer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Another paper mentioned all people of color regardless of their economic status are exposed to polluted areas compare to white people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08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05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EAP sensors are mainly put on government buildings – other sensors network such as the purple ones can be added to it</a:t>
            </a:r>
          </a:p>
        </p:txBody>
      </p:sp>
    </p:spTree>
    <p:extLst>
      <p:ext uri="{BB962C8B-B14F-4D97-AF65-F5344CB8AC3E}">
        <p14:creationId xmlns:p14="http://schemas.microsoft.com/office/powerpoint/2010/main" val="207590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5" name="Google Shape;68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1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9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6803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17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4528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57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09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8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6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5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7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0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7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9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907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21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49_88222F9C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>
            <a:spLocks noGrp="1"/>
          </p:cNvSpPr>
          <p:nvPr>
            <p:ph type="ctrTitle"/>
          </p:nvPr>
        </p:nvSpPr>
        <p:spPr>
          <a:xfrm>
            <a:off x="1507067" y="10329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Test of Our Progress:  Air Pollution, Social Justice and Covid Outcomes</a:t>
            </a:r>
          </a:p>
        </p:txBody>
      </p:sp>
      <p:sp>
        <p:nvSpPr>
          <p:cNvPr id="415" name="Google Shape;415;p52"/>
          <p:cNvSpPr txBox="1"/>
          <p:nvPr/>
        </p:nvSpPr>
        <p:spPr>
          <a:xfrm>
            <a:off x="6587613" y="2793541"/>
            <a:ext cx="3257634" cy="2569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dirty="0">
                <a:solidFill>
                  <a:schemeClr val="dk1"/>
                </a:solidFill>
                <a:latin typeface="Trebuchet MS"/>
                <a:ea typeface="Times New Roman"/>
                <a:cs typeface="Times New Roman"/>
                <a:sym typeface="Trebuchet MS"/>
              </a:rPr>
              <a:t>Aissatou Diallo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rebuchet MS"/>
                <a:ea typeface="Arial"/>
                <a:cs typeface="Times New Roman"/>
                <a:sym typeface="Trebuchet MS"/>
              </a:rPr>
              <a:t>    </a:t>
            </a:r>
            <a:r>
              <a:rPr lang="en-US" b="0" i="0" u="none" strike="noStrike" cap="none" dirty="0">
                <a:solidFill>
                  <a:schemeClr val="dk1"/>
                </a:solidFill>
                <a:latin typeface="Trebuchet MS"/>
                <a:ea typeface="Arial"/>
                <a:cs typeface="Times New Roman"/>
                <a:sym typeface="Trebuchet MS"/>
              </a:rPr>
              <a:t>Christine Kuta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79B3-0C57-4DE2-89DC-3D8EA5AE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Highly Challenged EJ Counties vs Counties With highest mortality rate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DC28C-A284-4716-A12B-E0FA7A805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791" y="2160983"/>
            <a:ext cx="4779593" cy="576262"/>
          </a:xfrm>
        </p:spPr>
        <p:txBody>
          <a:bodyPr/>
          <a:lstStyle/>
          <a:p>
            <a:r>
              <a:rPr lang="en-US" dirty="0"/>
              <a:t>Highly Challenged EJ Counties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B3C529-71EB-47FC-8095-827840D318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8977" y="2969646"/>
            <a:ext cx="5178056" cy="37182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31CFC-56B2-42F6-9E35-2C989B90E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28355" y="2174189"/>
            <a:ext cx="4185618" cy="576262"/>
          </a:xfrm>
        </p:spPr>
        <p:txBody>
          <a:bodyPr/>
          <a:lstStyle/>
          <a:p>
            <a:r>
              <a:rPr lang="en-US" dirty="0"/>
              <a:t>Counties with highest mortality rate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2778E3-4038-475A-82C2-CC069D619A3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688419" y="3170289"/>
            <a:ext cx="4832239" cy="36779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C29D4D-AF35-4430-AFCB-70C9A68FA1E6}"/>
              </a:ext>
            </a:extLst>
          </p:cNvPr>
          <p:cNvCxnSpPr>
            <a:cxnSpLocks/>
          </p:cNvCxnSpPr>
          <p:nvPr/>
        </p:nvCxnSpPr>
        <p:spPr>
          <a:xfrm flipV="1">
            <a:off x="5019261" y="3977134"/>
            <a:ext cx="909094" cy="4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2D306C-57DE-47D0-A9FC-1FFC525FBD3B}"/>
              </a:ext>
            </a:extLst>
          </p:cNvPr>
          <p:cNvCxnSpPr/>
          <p:nvPr/>
        </p:nvCxnSpPr>
        <p:spPr>
          <a:xfrm>
            <a:off x="5019261" y="5516217"/>
            <a:ext cx="1076739" cy="73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BDFA81-A87C-4961-B572-DF4A41948E93}"/>
              </a:ext>
            </a:extLst>
          </p:cNvPr>
          <p:cNvCxnSpPr/>
          <p:nvPr/>
        </p:nvCxnSpPr>
        <p:spPr>
          <a:xfrm>
            <a:off x="3896139" y="4442791"/>
            <a:ext cx="2199861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A72FD7-E59D-4BBD-B32F-B8C1DE661FCD}"/>
              </a:ext>
            </a:extLst>
          </p:cNvPr>
          <p:cNvCxnSpPr/>
          <p:nvPr/>
        </p:nvCxnSpPr>
        <p:spPr>
          <a:xfrm>
            <a:off x="3667539" y="3429000"/>
            <a:ext cx="2574235" cy="1133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AEE7-B272-41BF-A920-A11B1C62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" panose="02020603050405020304" pitchFamily="18" charset="0"/>
                <a:cs typeface="Times" panose="02020603050405020304" pitchFamily="18" charset="0"/>
              </a:rPr>
              <a:t>Covid Deaths </a:t>
            </a:r>
            <a:r>
              <a:rPr lang="en-US" sz="4400" dirty="0" err="1">
                <a:latin typeface="Times" panose="02020603050405020304" pitchFamily="18" charset="0"/>
                <a:cs typeface="Times" panose="02020603050405020304" pitchFamily="18" charset="0"/>
              </a:rPr>
              <a:t>Cntd</a:t>
            </a:r>
            <a:r>
              <a:rPr lang="en-US" sz="4400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3600" dirty="0"/>
              <a:t>South East Counties 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BB98-24B2-4BF7-AA35-3DC3085D7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Being closer to the coast didn’t prevent high level of infection or death rate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89626-20BF-4072-B1BC-BE86C5E5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247" y="2684207"/>
            <a:ext cx="7158495" cy="41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7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2921-3C0F-4BD3-A136-803B0C01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For the Future (going forward)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8097A-2E97-4C57-8537-288E5179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xamine accuracy for the demographic data for the communities around the sensors.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use of the other existing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networks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along with the EAP network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a further examination for common characteristics of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most polluted locations 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8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9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88" name="Google Shape;688;p9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9" name="Google Shape;689;p9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0" name="Google Shape;690;p95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019"/>
              </a:schemeClr>
            </a:solidFill>
            <a:ln>
              <a:noFill/>
            </a:ln>
          </p:spPr>
        </p:sp>
        <p:sp>
          <p:nvSpPr>
            <p:cNvPr id="691" name="Google Shape;691;p9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692" name="Google Shape;692;p9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95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019"/>
              </a:srgbClr>
            </a:solidFill>
            <a:ln>
              <a:noFill/>
            </a:ln>
          </p:spPr>
        </p:sp>
        <p:sp>
          <p:nvSpPr>
            <p:cNvPr id="694" name="Google Shape;694;p95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019"/>
              </a:srgbClr>
            </a:solidFill>
            <a:ln>
              <a:noFill/>
            </a:ln>
          </p:spPr>
        </p:sp>
        <p:sp>
          <p:nvSpPr>
            <p:cNvPr id="695" name="Google Shape;695;p95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3921"/>
              </a:schemeClr>
            </a:solidFill>
            <a:ln>
              <a:noFill/>
            </a:ln>
          </p:spPr>
        </p:sp>
        <p:sp>
          <p:nvSpPr>
            <p:cNvPr id="696" name="Google Shape;696;p9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95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8" name="Google Shape;698;p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99" name="Google Shape;699;p9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00" name="Google Shape;700;p9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1" name="Google Shape;701;p95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019"/>
              </a:schemeClr>
            </a:solidFill>
            <a:ln>
              <a:noFill/>
            </a:ln>
          </p:spPr>
        </p:sp>
        <p:sp>
          <p:nvSpPr>
            <p:cNvPr id="702" name="Google Shape;702;p9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703" name="Google Shape;703;p9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09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95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019"/>
              </a:srgbClr>
            </a:solidFill>
            <a:ln>
              <a:noFill/>
            </a:ln>
          </p:spPr>
        </p:sp>
        <p:sp>
          <p:nvSpPr>
            <p:cNvPr id="705" name="Google Shape;705;p95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019"/>
              </a:srgbClr>
            </a:solidFill>
            <a:ln>
              <a:noFill/>
            </a:ln>
          </p:spPr>
        </p:sp>
        <p:sp>
          <p:nvSpPr>
            <p:cNvPr id="706" name="Google Shape;706;p95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3921"/>
              </a:schemeClr>
            </a:solidFill>
            <a:ln>
              <a:noFill/>
            </a:ln>
          </p:spPr>
        </p:sp>
        <p:sp>
          <p:nvSpPr>
            <p:cNvPr id="707" name="Google Shape;707;p9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95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392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9" name="Google Shape;709;p95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10" name="Google Shape;710;p9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1287" r="1" b="6810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1504-D85C-47DF-B4A9-40ABEDE4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D846A-FF3F-4A75-AAE7-75D00FD8D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2827"/>
            <a:ext cx="8596668" cy="4448536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Pollution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negatively affects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 and well-being</a:t>
            </a:r>
            <a:r>
              <a:rPr lang="en-US" sz="24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Studies have found that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economically and socially disadvantaged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communities tend to be exposed to higher levels of pollution .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ommunities exposed to higher levels of pollution are called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justice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(EJ) communities.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goal of the research is to find out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whether environmental justice communities are particularly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prone to poor covid outcomes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73394"/>
          </a:xfrm>
        </p:spPr>
        <p:txBody>
          <a:bodyPr/>
          <a:lstStyle/>
          <a:p>
            <a:r>
              <a:rPr lang="en-US" dirty="0"/>
              <a:t>Pollution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C9516-8854-41DF-9378-087D54CEE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414736" cy="3880773"/>
          </a:xfrm>
        </p:spPr>
        <p:txBody>
          <a:bodyPr/>
          <a:lstStyle/>
          <a:p>
            <a:r>
              <a:rPr lang="en-US" dirty="0"/>
              <a:t>Air Pollutants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869DB6F-6DFB-4D20-B291-4BABC5A54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304744"/>
              </p:ext>
            </p:extLst>
          </p:nvPr>
        </p:nvGraphicFramePr>
        <p:xfrm>
          <a:off x="677334" y="2851355"/>
          <a:ext cx="9490396" cy="3190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90600"/>
          </a:xfrm>
        </p:spPr>
        <p:txBody>
          <a:bodyPr/>
          <a:lstStyle/>
          <a:p>
            <a:r>
              <a:rPr lang="en-US" dirty="0"/>
              <a:t>Environmental Justice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1958009"/>
            <a:ext cx="8596668" cy="408335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Broadly,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justice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 to be protected from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hazards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to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live in a clean environment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social and economic characteristics of 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justice communities have not been yet established.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0A97-7139-4A24-AAFB-79C662CC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694990" cy="102041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Covid Deaths: </a:t>
            </a:r>
            <a:r>
              <a:rPr lang="en-US" sz="2700" dirty="0"/>
              <a:t>Massachusetts Counties Case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9918A-7CAF-4CF5-9DB1-C063A3662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69806"/>
            <a:ext cx="9082892" cy="4859593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most polluted county, Middlesex County, did not have the highest covid mortality.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Poorer counties, for example, Hampden County, less polluted, had higher mortality rates.  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76C32C-A986-4568-86D2-73CA786DF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038936"/>
              </p:ext>
            </p:extLst>
          </p:nvPr>
        </p:nvGraphicFramePr>
        <p:xfrm>
          <a:off x="775656" y="3279443"/>
          <a:ext cx="8596668" cy="3030976"/>
        </p:xfrm>
        <a:graphic>
          <a:graphicData uri="http://schemas.openxmlformats.org/drawingml/2006/table">
            <a:tbl>
              <a:tblPr firstRow="1" firstCol="1" bandRow="1">
                <a:tableStyleId>{A37C7165-6FC9-45F7-9184-7710B3D94CC0}</a:tableStyleId>
              </a:tblPr>
              <a:tblGrid>
                <a:gridCol w="1468528">
                  <a:extLst>
                    <a:ext uri="{9D8B030D-6E8A-4147-A177-3AD203B41FA5}">
                      <a16:colId xmlns:a16="http://schemas.microsoft.com/office/drawing/2014/main" val="3850643552"/>
                    </a:ext>
                  </a:extLst>
                </a:gridCol>
                <a:gridCol w="1287025">
                  <a:extLst>
                    <a:ext uri="{9D8B030D-6E8A-4147-A177-3AD203B41FA5}">
                      <a16:colId xmlns:a16="http://schemas.microsoft.com/office/drawing/2014/main" val="2299022601"/>
                    </a:ext>
                  </a:extLst>
                </a:gridCol>
                <a:gridCol w="1386027">
                  <a:extLst>
                    <a:ext uri="{9D8B030D-6E8A-4147-A177-3AD203B41FA5}">
                      <a16:colId xmlns:a16="http://schemas.microsoft.com/office/drawing/2014/main" val="1668777712"/>
                    </a:ext>
                  </a:extLst>
                </a:gridCol>
                <a:gridCol w="1089022">
                  <a:extLst>
                    <a:ext uri="{9D8B030D-6E8A-4147-A177-3AD203B41FA5}">
                      <a16:colId xmlns:a16="http://schemas.microsoft.com/office/drawing/2014/main" val="1047400144"/>
                    </a:ext>
                  </a:extLst>
                </a:gridCol>
                <a:gridCol w="1782035">
                  <a:extLst>
                    <a:ext uri="{9D8B030D-6E8A-4147-A177-3AD203B41FA5}">
                      <a16:colId xmlns:a16="http://schemas.microsoft.com/office/drawing/2014/main" val="1174240924"/>
                    </a:ext>
                  </a:extLst>
                </a:gridCol>
                <a:gridCol w="1584031">
                  <a:extLst>
                    <a:ext uri="{9D8B030D-6E8A-4147-A177-3AD203B41FA5}">
                      <a16:colId xmlns:a16="http://schemas.microsoft.com/office/drawing/2014/main" val="1697038850"/>
                    </a:ext>
                  </a:extLst>
                </a:gridCol>
              </a:tblGrid>
              <a:tr h="3639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COUNTY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POP-2019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PM 25_AV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POOR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</a:rPr>
                        <a:t>COVID_DEATHS TOTAL thru 2021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DEATH RATE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803126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Hampden</a:t>
                      </a:r>
                      <a:endParaRPr lang="en-US" sz="110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469818</a:t>
                      </a:r>
                      <a:endParaRPr lang="en-US" sz="110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8.2</a:t>
                      </a:r>
                      <a:endParaRPr lang="en-US" sz="110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17.2</a:t>
                      </a:r>
                      <a:endParaRPr lang="en-US" sz="110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highlight>
                            <a:srgbClr val="FF0000"/>
                          </a:highlight>
                        </a:rPr>
                        <a:t>1859</a:t>
                      </a:r>
                      <a:endParaRPr lang="en-US" sz="110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0000"/>
                          </a:highlight>
                        </a:rPr>
                        <a:t>0.0049</a:t>
                      </a:r>
                      <a:endParaRPr lang="en-US" sz="1100" dirty="0"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195920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Bristol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561483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660786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Essex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785205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748864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Plymouth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515142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069408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Worcester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826116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2672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1607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Berkshire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126313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42319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Norfolk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700322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176104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Barnstable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213444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34076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FF00"/>
                          </a:highlight>
                        </a:rPr>
                        <a:t>Middlesex</a:t>
                      </a:r>
                      <a:endParaRPr lang="en-US" sz="1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FF00"/>
                          </a:highlight>
                        </a:rPr>
                        <a:t>1602947</a:t>
                      </a:r>
                      <a:endParaRPr lang="en-US" sz="1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FF00"/>
                          </a:highlight>
                        </a:rPr>
                        <a:t>8.5</a:t>
                      </a:r>
                      <a:endParaRPr lang="en-US" sz="1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FF00"/>
                          </a:highlight>
                        </a:rPr>
                        <a:t>8.2</a:t>
                      </a:r>
                      <a:endParaRPr lang="en-US" sz="1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FF00"/>
                          </a:highlight>
                        </a:rPr>
                        <a:t>4154</a:t>
                      </a:r>
                      <a:endParaRPr lang="en-US" sz="1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highlight>
                            <a:srgbClr val="FFFF00"/>
                          </a:highlight>
                        </a:rPr>
                        <a:t>0.0026</a:t>
                      </a:r>
                      <a:endParaRPr lang="en-US" sz="1100" dirty="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82335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Suffolk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797939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244314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Hampshire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161834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13.8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368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0.0023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446700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Franklin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70702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236358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Nantucket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11229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702286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Dukes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17325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88894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541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817B-0AB5-461A-AD74-6C5CE777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Target: US South East States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4232AA-E4B7-48D0-B7B1-532CA22D6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977" y="2375227"/>
            <a:ext cx="5342083" cy="3452159"/>
          </a:xfrm>
        </p:spPr>
      </p:pic>
    </p:spTree>
    <p:extLst>
      <p:ext uri="{BB962C8B-B14F-4D97-AF65-F5344CB8AC3E}">
        <p14:creationId xmlns:p14="http://schemas.microsoft.com/office/powerpoint/2010/main" val="1167697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7F37-D924-4847-8C9C-55A966C77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04" y="609600"/>
            <a:ext cx="10575235" cy="1320800"/>
          </a:xfrm>
        </p:spPr>
        <p:txBody>
          <a:bodyPr/>
          <a:lstStyle/>
          <a:p>
            <a:r>
              <a:rPr lang="en-US" sz="4400" dirty="0">
                <a:latin typeface="Times" panose="02020603050405020304" pitchFamily="18" charset="0"/>
                <a:cs typeface="Times" panose="02020603050405020304" pitchFamily="18" charset="0"/>
              </a:rPr>
              <a:t>Pollution and EJ: </a:t>
            </a:r>
            <a:r>
              <a:rPr lang="en-US" sz="3600" dirty="0"/>
              <a:t>South East US Counties Case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14A74-8B60-4C40-A292-FD1FF204A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809" y="1388147"/>
            <a:ext cx="4505147" cy="576262"/>
          </a:xfrm>
        </p:spPr>
        <p:txBody>
          <a:bodyPr/>
          <a:lstStyle/>
          <a:p>
            <a:r>
              <a:rPr lang="en-US" dirty="0"/>
              <a:t>Most Polluted counties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7AB645-C071-427F-BC9A-E898965ADF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8478" y="2160984"/>
            <a:ext cx="4612447" cy="449823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2DD3F-289A-43C3-AAC2-C6A404EE0A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77834" y="1371323"/>
            <a:ext cx="5666201" cy="576262"/>
          </a:xfrm>
        </p:spPr>
        <p:txBody>
          <a:bodyPr/>
          <a:lstStyle/>
          <a:p>
            <a:r>
              <a:rPr lang="en-US" dirty="0"/>
              <a:t>Highly Challenged EJ Counties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F4EFC8-9B37-4E38-AB66-6091A6762F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87938" y="2256183"/>
            <a:ext cx="6491149" cy="4403035"/>
          </a:xfrm>
        </p:spPr>
      </p:pic>
    </p:spTree>
    <p:extLst>
      <p:ext uri="{BB962C8B-B14F-4D97-AF65-F5344CB8AC3E}">
        <p14:creationId xmlns:p14="http://schemas.microsoft.com/office/powerpoint/2010/main" val="2914038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F6C1-03DA-4714-86D6-5AF40CE1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46379" cy="1080052"/>
          </a:xfrm>
        </p:spPr>
        <p:txBody>
          <a:bodyPr/>
          <a:lstStyle/>
          <a:p>
            <a:r>
              <a:rPr lang="en-US" sz="4400" dirty="0">
                <a:latin typeface="Times" panose="02020603050405020304" pitchFamily="18" charset="0"/>
                <a:cs typeface="Times" panose="02020603050405020304" pitchFamily="18" charset="0"/>
              </a:rPr>
              <a:t>Covid Deaths </a:t>
            </a:r>
            <a:r>
              <a:rPr lang="en-US" sz="4400" dirty="0" err="1">
                <a:latin typeface="Times" panose="02020603050405020304" pitchFamily="18" charset="0"/>
                <a:cs typeface="Times" panose="02020603050405020304" pitchFamily="18" charset="0"/>
              </a:rPr>
              <a:t>Cntd</a:t>
            </a:r>
            <a:r>
              <a:rPr lang="en-US" sz="4400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3600" dirty="0"/>
              <a:t>South East Counties Case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9EC95-3530-438D-8D3D-8E4F69B60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3" y="1637187"/>
            <a:ext cx="4185623" cy="576262"/>
          </a:xfrm>
        </p:spPr>
        <p:txBody>
          <a:bodyPr/>
          <a:lstStyle/>
          <a:p>
            <a:r>
              <a:rPr lang="en-US" dirty="0"/>
              <a:t>Most affected Counties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626630-7CF7-42D9-9CE6-5AB163474B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7626" y="2385391"/>
            <a:ext cx="4700312" cy="388655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37ACF-B003-4DF6-8935-F860702B4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7938" y="1637187"/>
            <a:ext cx="5298008" cy="576262"/>
          </a:xfrm>
        </p:spPr>
        <p:txBody>
          <a:bodyPr/>
          <a:lstStyle/>
          <a:p>
            <a:r>
              <a:rPr lang="en-US" dirty="0"/>
              <a:t>Counties With highest mortality rate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6A8D74-640C-47C6-8312-EC065CA3A1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087938" y="2385391"/>
            <a:ext cx="6043888" cy="4005470"/>
          </a:xfrm>
        </p:spPr>
      </p:pic>
    </p:spTree>
    <p:extLst>
      <p:ext uri="{BB962C8B-B14F-4D97-AF65-F5344CB8AC3E}">
        <p14:creationId xmlns:p14="http://schemas.microsoft.com/office/powerpoint/2010/main" val="22839417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761C-391D-4A21-BA58-21F797A1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33" y="609600"/>
            <a:ext cx="9119649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Most Polluted counties vs Most affected Counties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3D6E5-BB8D-45AF-BBA6-64C885EAF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757363"/>
            <a:ext cx="4185623" cy="576262"/>
          </a:xfrm>
        </p:spPr>
        <p:txBody>
          <a:bodyPr/>
          <a:lstStyle/>
          <a:p>
            <a:r>
              <a:rPr lang="en-US" dirty="0"/>
              <a:t>Most Polluted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220C73-44EC-4304-9FD8-6F4226660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1734" y="2333625"/>
            <a:ext cx="4409626" cy="400753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E97DF0-3E49-4855-B5D4-011844A3A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24360" y="1751635"/>
            <a:ext cx="4185618" cy="576262"/>
          </a:xfrm>
        </p:spPr>
        <p:txBody>
          <a:bodyPr/>
          <a:lstStyle/>
          <a:p>
            <a:r>
              <a:rPr lang="en-US" dirty="0"/>
              <a:t>Most </a:t>
            </a:r>
            <a:r>
              <a:rPr lang="en-US" dirty="0" err="1"/>
              <a:t>Affectted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E151D0-624D-44A3-9640-3D4B52F7A4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87938" y="2327897"/>
            <a:ext cx="5189123" cy="44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088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8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523</Words>
  <Application>Microsoft Office PowerPoint</Application>
  <PresentationFormat>Widescreen</PresentationFormat>
  <Paragraphs>138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Times</vt:lpstr>
      <vt:lpstr>Times New Roman</vt:lpstr>
      <vt:lpstr>Trebuchet MS</vt:lpstr>
      <vt:lpstr>Wingdings 3</vt:lpstr>
      <vt:lpstr>Facet</vt:lpstr>
      <vt:lpstr>A Test of Our Progress:  Air Pollution, Social Justice and Covid Outcomes</vt:lpstr>
      <vt:lpstr>Introduction</vt:lpstr>
      <vt:lpstr>Pollution</vt:lpstr>
      <vt:lpstr>Environmental Justice</vt:lpstr>
      <vt:lpstr>Covid Deaths: Massachusetts Counties Case </vt:lpstr>
      <vt:lpstr>Target: US South East States </vt:lpstr>
      <vt:lpstr>Pollution and EJ: South East US Counties Case</vt:lpstr>
      <vt:lpstr>Covid Deaths Cntd: South East Counties Case</vt:lpstr>
      <vt:lpstr>Most Polluted counties vs Most affected Counties  </vt:lpstr>
      <vt:lpstr>Highly Challenged EJ Counties vs Counties With highest mortality rate  </vt:lpstr>
      <vt:lpstr>Covid Deaths Cntd: South East Counties Case</vt:lpstr>
      <vt:lpstr>For the Future (going forward)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 Project- PHASE 1</dc:title>
  <dc:creator>Rahul Gondane</dc:creator>
  <cp:lastModifiedBy>satou.bantanhi@outlook.com</cp:lastModifiedBy>
  <cp:revision>49</cp:revision>
  <dcterms:created xsi:type="dcterms:W3CDTF">2020-10-22T15:30:47Z</dcterms:created>
  <dcterms:modified xsi:type="dcterms:W3CDTF">2022-11-18T13:53:31Z</dcterms:modified>
</cp:coreProperties>
</file>